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4"/>
    <p:sldMasterId id="2147483678" r:id="rId5"/>
  </p:sldMasterIdLst>
  <p:notesMasterIdLst>
    <p:notesMasterId r:id="rId21"/>
  </p:notesMasterIdLst>
  <p:sldIdLst>
    <p:sldId id="333" r:id="rId6"/>
    <p:sldId id="282" r:id="rId7"/>
    <p:sldId id="317" r:id="rId8"/>
    <p:sldId id="318" r:id="rId9"/>
    <p:sldId id="319" r:id="rId10"/>
    <p:sldId id="321" r:id="rId11"/>
    <p:sldId id="322" r:id="rId12"/>
    <p:sldId id="323" r:id="rId13"/>
    <p:sldId id="324" r:id="rId14"/>
    <p:sldId id="325" r:id="rId15"/>
    <p:sldId id="329" r:id="rId16"/>
    <p:sldId id="330" r:id="rId17"/>
    <p:sldId id="331" r:id="rId18"/>
    <p:sldId id="332" r:id="rId19"/>
    <p:sldId id="335" r:id="rId20"/>
  </p:sldIdLst>
  <p:sldSz cx="9144000" cy="6858000" type="screen4x3"/>
  <p:notesSz cx="7023100" cy="92694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3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D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3" autoAdjust="0"/>
    <p:restoredTop sz="93783" autoAdjust="0"/>
  </p:normalViewPr>
  <p:slideViewPr>
    <p:cSldViewPr>
      <p:cViewPr varScale="1">
        <p:scale>
          <a:sx n="65" d="100"/>
          <a:sy n="65" d="100"/>
        </p:scale>
        <p:origin x="732" y="6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2" Type="http://schemas.openxmlformats.org/officeDocument/2006/relationships/slide" Target="slides/slide7.xml"/><Relationship Id="rId1" Type="http://schemas.openxmlformats.org/officeDocument/2006/relationships/slide" Target="slides/slide3.xml"/><Relationship Id="rId6" Type="http://schemas.openxmlformats.org/officeDocument/2006/relationships/slide" Target="slides/slide11.xml"/><Relationship Id="rId5" Type="http://schemas.openxmlformats.org/officeDocument/2006/relationships/slide" Target="slides/slide10.xml"/><Relationship Id="rId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1"/>
          <p:cNvSpPr>
            <a:spLocks noChangeArrowheads="1"/>
          </p:cNvSpPr>
          <p:nvPr/>
        </p:nvSpPr>
        <p:spPr bwMode="auto">
          <a:xfrm>
            <a:off x="0" y="0"/>
            <a:ext cx="7024688" cy="92710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3800" y="695325"/>
            <a:ext cx="4635500" cy="34766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1675" y="4403725"/>
            <a:ext cx="5619750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91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2" y="8804333"/>
            <a:ext cx="3043343" cy="463471"/>
          </a:xfrm>
          <a:prstGeom prst="rect">
            <a:avLst/>
          </a:prstGeom>
          <a:noFill/>
        </p:spPr>
        <p:txBody>
          <a:bodyPr lIns="93095" tIns="46548" rIns="93095" bIns="46548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56397" indent="-290922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63688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29164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94639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60114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2559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91065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95654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8EB41D4-3AA0-4B15-88F8-2C718DC69D9E}" type="slidenum">
              <a:rPr lang="en-US" smtClean="0"/>
              <a:pPr eaLnBrk="1" hangingPunct="1"/>
              <a:t>3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89" y="4402971"/>
            <a:ext cx="5153525" cy="4171236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102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2" y="8804333"/>
            <a:ext cx="3043343" cy="463471"/>
          </a:xfrm>
          <a:prstGeom prst="rect">
            <a:avLst/>
          </a:prstGeom>
          <a:noFill/>
        </p:spPr>
        <p:txBody>
          <a:bodyPr lIns="93095" tIns="46548" rIns="93095" bIns="46548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56397" indent="-290922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63688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29164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94639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60114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2559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91065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95654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349AC57-FC45-47EF-97F1-6636F84EED14}" type="slidenum">
              <a:rPr lang="en-US" smtClean="0"/>
              <a:pPr eaLnBrk="1" hangingPunct="1"/>
              <a:t>7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89" y="4402971"/>
            <a:ext cx="5153525" cy="4171236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0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2" y="8804333"/>
            <a:ext cx="3043343" cy="463471"/>
          </a:xfrm>
          <a:prstGeom prst="rect">
            <a:avLst/>
          </a:prstGeom>
          <a:noFill/>
        </p:spPr>
        <p:txBody>
          <a:bodyPr lIns="93095" tIns="46548" rIns="93095" bIns="46548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56397" indent="-290922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63688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29164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94639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60114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2559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91065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95654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C2A5B85-3249-4741-85FC-6D64B4396965}" type="slidenum">
              <a:rPr lang="en-US" smtClean="0"/>
              <a:pPr eaLnBrk="1" hangingPunct="1"/>
              <a:t>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89" y="4402971"/>
            <a:ext cx="5153525" cy="4171236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03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2" y="8804333"/>
            <a:ext cx="3043343" cy="463471"/>
          </a:xfrm>
          <a:prstGeom prst="rect">
            <a:avLst/>
          </a:prstGeom>
          <a:noFill/>
        </p:spPr>
        <p:txBody>
          <a:bodyPr lIns="93095" tIns="46548" rIns="93095" bIns="46548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56397" indent="-290922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63688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29164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94639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60114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2559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91065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95654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A302A8E-1E34-4EC6-BCA7-B2B0873292E7}" type="slidenum">
              <a:rPr lang="en-US" smtClean="0"/>
              <a:pPr eaLnBrk="1" hangingPunct="1"/>
              <a:t>9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89" y="4402971"/>
            <a:ext cx="5153525" cy="4171236"/>
          </a:xfrm>
          <a:noFill/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</a:rPr>
              <a:t>The algorithms for Q and FHd are nearly identical, so in the interest of time we’ll examine only Q.</a:t>
            </a:r>
          </a:p>
          <a:p>
            <a:pPr eaLnBrk="1" hangingPunct="1"/>
            <a:r>
              <a:rPr lang="en-US">
                <a:latin typeface="Arial" pitchFamily="34" charset="0"/>
              </a:rPr>
              <a:t>There are M scan points, with the 3D scan data represented by kx, ky, kz, and phi.</a:t>
            </a:r>
          </a:p>
          <a:p>
            <a:pPr eaLnBrk="1" hangingPunct="1"/>
            <a:r>
              <a:rPr lang="en-US">
                <a:latin typeface="Arial" pitchFamily="34" charset="0"/>
              </a:rPr>
              <a:t>There are N pixels, with the 3D pixel data represented by x, y, and z (inputs) and Q (output).</a:t>
            </a:r>
          </a:p>
          <a:p>
            <a:pPr eaLnBrk="1" hangingPunct="1"/>
            <a:endParaRPr lang="en-US">
              <a:latin typeface="Arial" pitchFamily="34" charset="0"/>
            </a:endParaRPr>
          </a:p>
          <a:p>
            <a:pPr eaLnBrk="1" hangingPunct="1"/>
            <a:r>
              <a:rPr lang="en-US">
                <a:latin typeface="Arial" pitchFamily="34" charset="0"/>
              </a:rPr>
              <a:t>As you can see, the algorithm is embarrassingly data-parallel.</a:t>
            </a:r>
          </a:p>
          <a:p>
            <a:pPr eaLnBrk="1" hangingPunct="1"/>
            <a:r>
              <a:rPr lang="en-US">
                <a:latin typeface="Arial" pitchFamily="34" charset="0"/>
              </a:rPr>
              <a:t>Each iteration of the outer loop corresponds to a single point of scan data. For that single point of scan data, we first compute the magnitude-squared of phi. Then, the inner loop iterates over all the pixels, because the current scan data point contributes to the value of Q at every pixel. In other words, the value of Q at each pixel depends on every scan point. Clearly, the algorithm is O(MN).</a:t>
            </a:r>
          </a:p>
          <a:p>
            <a:pPr eaLnBrk="1" hangingPunct="1"/>
            <a:endParaRPr lang="en-US">
              <a:latin typeface="Arial" pitchFamily="34" charset="0"/>
            </a:endParaRPr>
          </a:p>
          <a:p>
            <a:pPr eaLnBrk="1" hangingPunct="1"/>
            <a:r>
              <a:rPr lang="en-US">
                <a:latin typeface="Arial" pitchFamily="34" charset="0"/>
              </a:rPr>
              <a:t>Examining the inner loop more closely, we see that there are 10 floating-point arithmetic operations, 2 floating-point trig operations, and 10 loads. This instruction mix hints at the bottlenecks we face as we map this algorithm to the G80.</a:t>
            </a:r>
          </a:p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33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2" y="8804333"/>
            <a:ext cx="3043343" cy="463471"/>
          </a:xfrm>
          <a:prstGeom prst="rect">
            <a:avLst/>
          </a:prstGeom>
          <a:noFill/>
        </p:spPr>
        <p:txBody>
          <a:bodyPr lIns="93095" tIns="46548" rIns="93095" bIns="46548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56397" indent="-290922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63688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29164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94639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60114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2559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91065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95654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3A04B43-96D6-456F-8127-D39FBC275637}" type="slidenum">
              <a:rPr lang="en-US" smtClean="0"/>
              <a:pPr eaLnBrk="1" hangingPunct="1"/>
              <a:t>10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89" y="4402971"/>
            <a:ext cx="5153525" cy="4171236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128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2" y="8804333"/>
            <a:ext cx="3043343" cy="463471"/>
          </a:xfrm>
          <a:prstGeom prst="rect">
            <a:avLst/>
          </a:prstGeom>
          <a:noFill/>
        </p:spPr>
        <p:txBody>
          <a:bodyPr lIns="93095" tIns="46548" rIns="93095" bIns="46548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56397" indent="-290922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63688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29164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94639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60114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2559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91065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95654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C3EFCDA-8E13-445B-8D6E-A79D5AB0358F}" type="slidenum">
              <a:rPr lang="en-US" smtClean="0"/>
              <a:pPr eaLnBrk="1" hangingPunct="1"/>
              <a:t>11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89" y="4402971"/>
            <a:ext cx="5153525" cy="4171236"/>
          </a:xfrm>
          <a:noFill/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</a:rPr>
              <a:t>The algorithms for Q and FHd are nearly identical, so in the interest of time we’ll examine only Q.</a:t>
            </a:r>
          </a:p>
          <a:p>
            <a:pPr eaLnBrk="1" hangingPunct="1"/>
            <a:r>
              <a:rPr lang="en-US">
                <a:latin typeface="Arial" pitchFamily="34" charset="0"/>
              </a:rPr>
              <a:t>There are M scan points, with the 3D scan data represented by kx, ky, kz, and phi.</a:t>
            </a:r>
          </a:p>
          <a:p>
            <a:pPr eaLnBrk="1" hangingPunct="1"/>
            <a:r>
              <a:rPr lang="en-US">
                <a:latin typeface="Arial" pitchFamily="34" charset="0"/>
              </a:rPr>
              <a:t>There are N pixels, with the 3D pixel data represented by x, y, and z (inputs) and Q (output).</a:t>
            </a:r>
          </a:p>
          <a:p>
            <a:pPr eaLnBrk="1" hangingPunct="1"/>
            <a:endParaRPr lang="en-US">
              <a:latin typeface="Arial" pitchFamily="34" charset="0"/>
            </a:endParaRPr>
          </a:p>
          <a:p>
            <a:pPr eaLnBrk="1" hangingPunct="1"/>
            <a:r>
              <a:rPr lang="en-US">
                <a:latin typeface="Arial" pitchFamily="34" charset="0"/>
              </a:rPr>
              <a:t>As you can see, the algorithm is embarrassingly data-parallel.</a:t>
            </a:r>
          </a:p>
          <a:p>
            <a:pPr eaLnBrk="1" hangingPunct="1"/>
            <a:r>
              <a:rPr lang="en-US">
                <a:latin typeface="Arial" pitchFamily="34" charset="0"/>
              </a:rPr>
              <a:t>Each iteration of the outer loop corresponds to a single point of scan data. For that single point of scan data, we first compute the magnitude-squared of phi. Then, the inner loop iterates over all the pixels, because the current scan data point contributes to the value of Q at every pixel. In other words, the value of Q at each pixel depends on every scan point. Clearly, the algorithm is O(MN).</a:t>
            </a:r>
          </a:p>
          <a:p>
            <a:pPr eaLnBrk="1" hangingPunct="1"/>
            <a:endParaRPr lang="en-US">
              <a:latin typeface="Arial" pitchFamily="34" charset="0"/>
            </a:endParaRPr>
          </a:p>
          <a:p>
            <a:pPr eaLnBrk="1" hangingPunct="1"/>
            <a:r>
              <a:rPr lang="en-US">
                <a:latin typeface="Arial" pitchFamily="34" charset="0"/>
              </a:rPr>
              <a:t>Examining the inner loop more closely, we see that there are 10 floating-point arithmetic operations, 2 floating-point trig operations, and 10 loads. This instruction mix hints at the bottlenecks we face as we map this algorithm to the G80.</a:t>
            </a:r>
          </a:p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74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2" y="8804333"/>
            <a:ext cx="3043343" cy="463471"/>
          </a:xfrm>
          <a:prstGeom prst="rect">
            <a:avLst/>
          </a:prstGeom>
          <a:noFill/>
        </p:spPr>
        <p:txBody>
          <a:bodyPr lIns="93095" tIns="46548" rIns="93095" bIns="46548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56397" indent="-290922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63688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29164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94639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60114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2559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91065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95654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4D7B77A-7AF4-48DC-9A8B-A4F22B5E2A43}" type="slidenum">
              <a:rPr lang="en-US" smtClean="0"/>
              <a:pPr eaLnBrk="1" hangingPunct="1"/>
              <a:t>12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89" y="4402971"/>
            <a:ext cx="5153525" cy="4171236"/>
          </a:xfrm>
          <a:noFill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937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2" y="8804333"/>
            <a:ext cx="3043343" cy="463471"/>
          </a:xfrm>
          <a:prstGeom prst="rect">
            <a:avLst/>
          </a:prstGeom>
          <a:noFill/>
        </p:spPr>
        <p:txBody>
          <a:bodyPr lIns="93095" tIns="46548" rIns="93095" bIns="46548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56397" indent="-290922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63688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29164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94639" indent="-2327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60114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2559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91065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956540" indent="-232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9123779-5923-4F30-8A4F-981DD0F674DB}" type="slidenum">
              <a:rPr lang="en-US" smtClean="0"/>
              <a:pPr eaLnBrk="1" hangingPunct="1"/>
              <a:t>14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89" y="4402971"/>
            <a:ext cx="5153525" cy="4171236"/>
          </a:xfrm>
          <a:noFill/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</a:rPr>
              <a:t>Also, relative to the CPU, the GPU achieves speedup of 357X for Q, 228X for FHd, and 108X for the reconstruction. </a:t>
            </a:r>
          </a:p>
          <a:p>
            <a:pPr eaLnBrk="1" hangingPunct="1"/>
            <a:r>
              <a:rPr lang="en-US">
                <a:latin typeface="Arial" pitchFamily="34" charset="0"/>
              </a:rPr>
              <a:t>The acceleration for FHd is lower than the acceleration for Q most likely because FHd has two sines and two cosines in each inner loop, which may oversubscribe the SFUs.</a:t>
            </a:r>
          </a:p>
          <a:p>
            <a:pPr eaLnBrk="1" hangingPunct="1"/>
            <a:r>
              <a:rPr lang="en-US">
                <a:latin typeface="Arial" pitchFamily="34" charset="0"/>
              </a:rPr>
              <a:t>The acceleration for the total reconstruction is only 108X because the linear solver, which initially accounted for less than 0.5% of the reconstruction, now accounts for roughly 50%. We expect that the running the solver on the G80 will cut the total reconstruction time to about 100 seconds.</a:t>
            </a:r>
          </a:p>
        </p:txBody>
      </p:sp>
    </p:spTree>
    <p:extLst>
      <p:ext uri="{BB962C8B-B14F-4D97-AF65-F5344CB8AC3E}">
        <p14:creationId xmlns:p14="http://schemas.microsoft.com/office/powerpoint/2010/main" val="424534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461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3675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425450"/>
            <a:ext cx="2114550" cy="6127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425450"/>
            <a:ext cx="6191250" cy="612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063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2"/>
            <a:ext cx="9144000" cy="68579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80961" fontAlgn="base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16869" y="5331503"/>
            <a:ext cx="7241055" cy="3384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77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495360" y="4777569"/>
            <a:ext cx="7252400" cy="553934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333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832054"/>
            <a:ext cx="9144001" cy="198504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5500128" y="1405311"/>
            <a:ext cx="3230771" cy="2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40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5481280" y="994816"/>
            <a:ext cx="3235833" cy="41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600" tIns="50800" rIns="101600" bIns="508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1015935"/>
            <a:r>
              <a:rPr lang="en-US" sz="2223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266520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5"/>
            <a:ext cx="8290560" cy="5365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634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83033"/>
            <a:ext cx="8290560" cy="53617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777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4896"/>
            <a:ext cx="9144000" cy="287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61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599" y="6723951"/>
            <a:ext cx="267524" cy="8553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8096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56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8096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56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415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0"/>
            <a:ext cx="8290560" cy="53255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2000" dirty="0" smtClean="0"/>
            </a:lvl1pPr>
            <a:lvl2pPr>
              <a:defRPr lang="en-US" sz="1556" dirty="0" smtClean="0"/>
            </a:lvl2pPr>
            <a:lvl3pPr>
              <a:defRPr lang="en-US" sz="1556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616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15240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566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00400" y="2717800"/>
            <a:ext cx="5638800" cy="34544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34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52832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600160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432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168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974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15240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566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00400" y="2717800"/>
            <a:ext cx="5638800" cy="34544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39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207C-5D23-45BF-9C83-C8A6D9277DFE}" type="datetime1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9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923213" cy="1141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1877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923213" cy="1141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7923213" cy="2208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884613"/>
            <a:ext cx="7923213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3000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61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663" y="1905000"/>
            <a:ext cx="4130675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38" y="1905000"/>
            <a:ext cx="4132262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45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596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593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6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9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25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5450"/>
            <a:ext cx="6705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7663" y="1905000"/>
            <a:ext cx="841533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381000" y="1600200"/>
            <a:ext cx="83820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3100">
          <a:solidFill>
            <a:srgbClr val="000000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itchFamily="34" charset="0"/>
        <a:buChar char="–"/>
        <a:defRPr sz="2600">
          <a:solidFill>
            <a:srgbClr val="000000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2100">
          <a:solidFill>
            <a:srgbClr val="000000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itchFamily="34" charset="0"/>
        <a:buChar char="–"/>
        <a:defRPr sz="2000">
          <a:solidFill>
            <a:srgbClr val="000000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itchFamily="34" charset="0"/>
        <a:buChar char="›"/>
        <a:defRPr sz="2000">
          <a:solidFill>
            <a:srgbClr val="000000"/>
          </a:solidFill>
          <a:latin typeface="+mn-lt"/>
          <a:ea typeface="MS PGothic" pitchFamily="34" charset="-128"/>
        </a:defRPr>
      </a:lvl5pPr>
      <a:lvl6pPr marL="25146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5669" y="388835"/>
            <a:ext cx="8246783" cy="55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6456" y="1480459"/>
            <a:ext cx="8226619" cy="483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6653119"/>
            <a:ext cx="9146619" cy="211524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59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59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6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7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31914" y="6712090"/>
            <a:ext cx="267524" cy="10265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8096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56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8096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67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8951" y="6657547"/>
            <a:ext cx="916432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69" y="6710167"/>
            <a:ext cx="550131" cy="10146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199880" y="6704606"/>
            <a:ext cx="483709" cy="112593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38980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33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5pPr>
      <a:lvl6pPr marL="38096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6pPr>
      <a:lvl7pPr marL="76192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7pPr>
      <a:lvl8pPr marL="114288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8pPr>
      <a:lvl9pPr marL="15238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9pPr>
    </p:titleStyle>
    <p:bodyStyle>
      <a:lvl1pPr marL="315716" indent="-315716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20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0218" indent="-253983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556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94234" indent="-225764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556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478866" indent="-190479" algn="l" rtl="0" eaLnBrk="1" fontAlgn="base" hangingPunct="1">
        <a:spcBef>
          <a:spcPct val="20000"/>
        </a:spcBef>
        <a:spcAft>
          <a:spcPct val="0"/>
        </a:spcAft>
        <a:buChar char="–"/>
        <a:defRPr sz="1667">
          <a:solidFill>
            <a:schemeClr val="bg1"/>
          </a:solidFill>
          <a:latin typeface="+mn-lt"/>
        </a:defRPr>
      </a:lvl4pPr>
      <a:lvl5pPr marL="1764585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5pPr>
      <a:lvl6pPr marL="214554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6pPr>
      <a:lvl7pPr marL="252650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7pPr>
      <a:lvl8pPr marL="290746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8pPr>
      <a:lvl9pPr marL="328842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6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2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8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39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0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76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2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68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audio" Target="../media/media12.m4a"/><Relationship Id="rId7" Type="http://schemas.openxmlformats.org/officeDocument/2006/relationships/image" Target="../media/image14.wmf"/><Relationship Id="rId2" Type="http://schemas.microsoft.com/office/2007/relationships/media" Target="../media/media12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15.2 – Kernel Optimizations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5360" y="4989871"/>
            <a:ext cx="7252400" cy="341632"/>
          </a:xfrm>
        </p:spPr>
        <p:txBody>
          <a:bodyPr/>
          <a:lstStyle/>
          <a:p>
            <a:r>
              <a:rPr lang="en-US" sz="1800" dirty="0"/>
              <a:t>Module 15 - Application Case Study – Advanced MRI Reconstruction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17220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0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17">
        <p:fade/>
      </p:transition>
    </mc:Choice>
    <mc:Fallback xmlns="">
      <p:transition spd="med" advTm="16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304800" y="958850"/>
            <a:ext cx="8991600" cy="559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__global__ void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cmpFhD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(float*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phiMag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	x, y, z,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M) {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n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blockIdx.x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* FHD_THREADS_PER_BLOCK +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threadIdx.x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xn_r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x[n];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yn_r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y[n];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zn_r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z[n];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[n];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for (m = 0; m &lt; M; m++) {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		   		 	2*PI*(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kx_c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xn_r+ky_c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yn_r+kz_c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zn_r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cos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  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sin(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+=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–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+=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+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}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Revised FHD Kernel – Constant Memory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4329" y="60658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3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882">
        <p:fade/>
      </p:transition>
    </mc:Choice>
    <mc:Fallback xmlns="">
      <p:transition spd="med" advTm="39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304800" y="1081087"/>
            <a:ext cx="8839200" cy="5319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__global__ void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cmpFhD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(float*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phiMag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	x, y, z,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M) {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n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blockIdx.x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* FHD_THREADS_PER_BLOCK +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threadIdx.x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xn_r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x[n];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yn_r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y[n];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zn_r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z[n];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[n];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for 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m = 0; m &lt; M; m++) {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2*PI*(k[m].x*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xn_r+k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[m].y*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yn_r+k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[m].z*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zn_r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</a:rPr>
              <a:t>__</a:t>
            </a:r>
            <a:r>
              <a:rPr lang="en-US" sz="1800" dirty="0" err="1">
                <a:solidFill>
                  <a:srgbClr val="FF0000"/>
                </a:solidFill>
                <a:latin typeface="Courier New" pitchFamily="49" charset="0"/>
              </a:rPr>
              <a:t>cos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</a:rPr>
              <a:t>)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  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</a:rPr>
              <a:t>__sin(</a:t>
            </a:r>
            <a:r>
              <a:rPr lang="en-US" sz="1800" dirty="0" err="1">
                <a:solidFill>
                  <a:srgbClr val="FF0000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</a:rPr>
              <a:t>)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+=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–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+=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+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}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Hardware __sin() and __cos()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8800" y="6157119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9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6139">
        <p:fade/>
      </p:transition>
    </mc:Choice>
    <mc:Fallback xmlns="">
      <p:transition spd="med" advTm="1661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0" y="115505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946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257619"/>
              </p:ext>
            </p:extLst>
          </p:nvPr>
        </p:nvGraphicFramePr>
        <p:xfrm>
          <a:off x="533400" y="1411288"/>
          <a:ext cx="388620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Equation" r:id="rId6" imgW="2209800" imgH="431800" progId="Equation.3">
                  <p:embed/>
                </p:oleObj>
              </mc:Choice>
              <mc:Fallback>
                <p:oleObj name="Equation" r:id="rId6" imgW="2209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11288"/>
                        <a:ext cx="3886200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Rectangle 7"/>
          <p:cNvSpPr>
            <a:spLocks noChangeArrowheads="1"/>
          </p:cNvSpPr>
          <p:nvPr/>
        </p:nvSpPr>
        <p:spPr bwMode="auto">
          <a:xfrm>
            <a:off x="0" y="115505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946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429748"/>
              </p:ext>
            </p:extLst>
          </p:nvPr>
        </p:nvGraphicFramePr>
        <p:xfrm>
          <a:off x="4830763" y="1411288"/>
          <a:ext cx="38862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Equation" r:id="rId8" imgW="1981200" imgH="431800" progId="Equation.3">
                  <p:embed/>
                </p:oleObj>
              </mc:Choice>
              <mc:Fallback>
                <p:oleObj name="Equation" r:id="rId8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0763" y="1411288"/>
                        <a:ext cx="38862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Rectangle 9"/>
          <p:cNvSpPr>
            <a:spLocks noChangeArrowheads="1"/>
          </p:cNvSpPr>
          <p:nvPr/>
        </p:nvSpPr>
        <p:spPr bwMode="auto">
          <a:xfrm>
            <a:off x="0" y="115505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4" name="Rectangle 11"/>
          <p:cNvSpPr>
            <a:spLocks noChangeArrowheads="1"/>
          </p:cNvSpPr>
          <p:nvPr/>
        </p:nvSpPr>
        <p:spPr bwMode="auto">
          <a:xfrm>
            <a:off x="0" y="113600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5" name="Text Box 13"/>
          <p:cNvSpPr txBox="1">
            <a:spLocks noChangeArrowheads="1"/>
          </p:cNvSpPr>
          <p:nvPr/>
        </p:nvSpPr>
        <p:spPr bwMode="auto">
          <a:xfrm>
            <a:off x="-76200" y="91440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A.N. Netravali and B.G. Haskell, Digital Pictures: Representation, Compression, and Standards (2nd Ed), Plenum Press, New York, NY (1995).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369332"/>
          </a:xfrm>
        </p:spPr>
        <p:txBody>
          <a:bodyPr/>
          <a:lstStyle/>
          <a:p>
            <a:r>
              <a:rPr lang="en-US" sz="2000"/>
              <a:t>Validating Reconstructed Image Using Peak Signal-to-Noise Ratio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1" y="2381071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0 </a:t>
            </a:r>
            <a:r>
              <a:rPr lang="en-US" dirty="0"/>
              <a:t>is a known, “perfect” answer. This is typically done by creating k-space samples for a known image, producing a reconstructed image, and compare the two.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72600" y="617220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1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217">
        <p:fade/>
      </p:transition>
    </mc:Choice>
    <mc:Fallback xmlns="">
      <p:transition spd="med" advTm="462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0" t="10666" r="44005" b="19197"/>
          <a:stretch>
            <a:fillRect/>
          </a:stretch>
        </p:blipFill>
        <p:spPr bwMode="auto">
          <a:xfrm>
            <a:off x="92074" y="76200"/>
            <a:ext cx="4297363" cy="601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Text Box 7"/>
          <p:cNvSpPr txBox="1">
            <a:spLocks noChangeArrowheads="1"/>
          </p:cNvSpPr>
          <p:nvPr/>
        </p:nvSpPr>
        <p:spPr bwMode="auto">
          <a:xfrm>
            <a:off x="4515008" y="2667000"/>
            <a:ext cx="4572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z="2000" dirty="0">
              <a:solidFill>
                <a:schemeClr val="bg1"/>
              </a:solidFill>
            </a:endParaRPr>
          </a:p>
          <a:p>
            <a:pPr marL="457200" indent="-457200" eaLnBrk="1" hangingPunct="1">
              <a:buAutoNum type="arabicParenBoth"/>
            </a:pPr>
            <a:r>
              <a:rPr lang="en-US" sz="2000" dirty="0">
                <a:solidFill>
                  <a:schemeClr val="bg1"/>
                </a:solidFill>
              </a:rPr>
              <a:t>Is the known image answer </a:t>
            </a:r>
          </a:p>
          <a:p>
            <a:pPr eaLnBrk="1" hangingPunct="1"/>
            <a:r>
              <a:rPr lang="en-US" sz="2000" dirty="0">
                <a:solidFill>
                  <a:schemeClr val="bg1"/>
                </a:solidFill>
              </a:rPr>
              <a:t>(sometimes called a phantom image)</a:t>
            </a:r>
          </a:p>
          <a:p>
            <a:pPr eaLnBrk="1" hangingPunct="1"/>
            <a:endParaRPr lang="en-US" sz="2000" dirty="0">
              <a:solidFill>
                <a:schemeClr val="bg1"/>
              </a:solidFill>
            </a:endParaRPr>
          </a:p>
          <a:p>
            <a:pPr eaLnBrk="1" hangingPunct="1"/>
            <a:r>
              <a:rPr lang="en-US" sz="2000" dirty="0">
                <a:solidFill>
                  <a:schemeClr val="bg1"/>
                </a:solidFill>
              </a:rPr>
              <a:t>Note that all GPU optimized versions have comparable PSNR as (3) the CPU double-precision version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15008" y="76200"/>
            <a:ext cx="4232911" cy="2400337"/>
          </a:xfrm>
        </p:spPr>
        <p:txBody>
          <a:bodyPr/>
          <a:lstStyle/>
          <a:p>
            <a:r>
              <a:rPr lang="en-US" dirty="0"/>
              <a:t>Validation of floating-point accuracy of the different  FHD implementations.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600" y="608965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560">
        <p:fade/>
      </p:transition>
    </mc:Choice>
    <mc:Fallback xmlns="">
      <p:transition spd="med" advTm="2215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8766110" y="6214838"/>
            <a:ext cx="304800" cy="304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 Narrow" pitchFamily="34" charset="0"/>
              </a:rPr>
              <a:t>30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Component and Whole-Application Speedup</a:t>
            </a:r>
            <a:endParaRPr lang="en-US" sz="3200" dirty="0"/>
          </a:p>
        </p:txBody>
      </p:sp>
      <p:graphicFrame>
        <p:nvGraphicFramePr>
          <p:cNvPr id="37985" name="Group 9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598547"/>
              </p:ext>
            </p:extLst>
          </p:nvPr>
        </p:nvGraphicFramePr>
        <p:xfrm>
          <a:off x="427038" y="1079500"/>
          <a:ext cx="8289926" cy="5001833"/>
        </p:xfrm>
        <a:graphic>
          <a:graphicData uri="http://schemas.openxmlformats.org/drawingml/2006/table">
            <a:tbl>
              <a:tblPr/>
              <a:tblGrid>
                <a:gridCol w="1929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2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25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40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Q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sz="2400" b="0" i="0" u="none" strike="noStrike" cap="none" normalizeH="0" baseline="4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Total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Reconstruction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Run  Time (m)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GFLOP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Run Time (m)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GFLOP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Linear Solver (m)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Recon. Time (m)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Gridding + FFT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(CPU, DP)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N/A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N/A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N/A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N/A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N/A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0.39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LS (CPU, DP)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4009.0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0.3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518.0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0.4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1.59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519.59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LS (CPU, SP)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2678.7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0.5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342.3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0.7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1.61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343.91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LS (GPU, Naïve)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260.2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5.1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41.0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5.4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1.65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42.65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LS (GPU, CMem)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72.0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18.6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9.8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22.8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1.57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11.37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LS (GPU, CMem,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SFU, Exp)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7.5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178.9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1.5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144.5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1.69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3.19</a:t>
                      </a:r>
                    </a:p>
                  </a:txBody>
                  <a:tcPr marL="85758" marR="8575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578" name="Oval 83"/>
          <p:cNvSpPr>
            <a:spLocks noChangeArrowheads="1"/>
          </p:cNvSpPr>
          <p:nvPr/>
        </p:nvSpPr>
        <p:spPr bwMode="auto">
          <a:xfrm>
            <a:off x="2667000" y="3657600"/>
            <a:ext cx="1066800" cy="457200"/>
          </a:xfrm>
          <a:prstGeom prst="ellipse">
            <a:avLst/>
          </a:prstGeom>
          <a:noFill/>
          <a:ln w="31750">
            <a:solidFill>
              <a:srgbClr val="FF66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79" name="Oval 84"/>
          <p:cNvSpPr>
            <a:spLocks noChangeArrowheads="1"/>
          </p:cNvSpPr>
          <p:nvPr/>
        </p:nvSpPr>
        <p:spPr bwMode="auto">
          <a:xfrm>
            <a:off x="2729323" y="5055314"/>
            <a:ext cx="1066800" cy="457200"/>
          </a:xfrm>
          <a:prstGeom prst="ellipse">
            <a:avLst/>
          </a:prstGeom>
          <a:noFill/>
          <a:ln w="31750">
            <a:solidFill>
              <a:srgbClr val="FF66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80" name="Oval 85"/>
          <p:cNvSpPr>
            <a:spLocks noChangeArrowheads="1"/>
          </p:cNvSpPr>
          <p:nvPr/>
        </p:nvSpPr>
        <p:spPr bwMode="auto">
          <a:xfrm>
            <a:off x="4498910" y="3624995"/>
            <a:ext cx="1066800" cy="457200"/>
          </a:xfrm>
          <a:prstGeom prst="ellipse">
            <a:avLst/>
          </a:prstGeom>
          <a:noFill/>
          <a:ln w="31750">
            <a:solidFill>
              <a:srgbClr val="00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81" name="Oval 86"/>
          <p:cNvSpPr>
            <a:spLocks noChangeArrowheads="1"/>
          </p:cNvSpPr>
          <p:nvPr/>
        </p:nvSpPr>
        <p:spPr bwMode="auto">
          <a:xfrm>
            <a:off x="4604716" y="5055314"/>
            <a:ext cx="1066800" cy="457200"/>
          </a:xfrm>
          <a:prstGeom prst="ellipse">
            <a:avLst/>
          </a:prstGeom>
          <a:noFill/>
          <a:ln w="31750">
            <a:solidFill>
              <a:srgbClr val="00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82" name="Oval 87"/>
          <p:cNvSpPr>
            <a:spLocks noChangeArrowheads="1"/>
          </p:cNvSpPr>
          <p:nvPr/>
        </p:nvSpPr>
        <p:spPr bwMode="auto">
          <a:xfrm>
            <a:off x="7684835" y="3657600"/>
            <a:ext cx="1066800" cy="457200"/>
          </a:xfrm>
          <a:prstGeom prst="ellipse">
            <a:avLst/>
          </a:prstGeom>
          <a:noFill/>
          <a:ln w="31750">
            <a:solidFill>
              <a:srgbClr val="000099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83" name="Oval 88"/>
          <p:cNvSpPr>
            <a:spLocks noChangeArrowheads="1"/>
          </p:cNvSpPr>
          <p:nvPr/>
        </p:nvSpPr>
        <p:spPr bwMode="auto">
          <a:xfrm>
            <a:off x="7840664" y="5143237"/>
            <a:ext cx="1066800" cy="457200"/>
          </a:xfrm>
          <a:prstGeom prst="ellipse">
            <a:avLst/>
          </a:prstGeom>
          <a:noFill/>
          <a:ln w="31750">
            <a:solidFill>
              <a:srgbClr val="000099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84" name="Text Box 89"/>
          <p:cNvSpPr txBox="1">
            <a:spLocks noChangeArrowheads="1"/>
          </p:cNvSpPr>
          <p:nvPr/>
        </p:nvSpPr>
        <p:spPr bwMode="auto">
          <a:xfrm>
            <a:off x="7764464" y="5448037"/>
            <a:ext cx="914400" cy="5191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>
                <a:solidFill>
                  <a:srgbClr val="000099"/>
                </a:solidFill>
                <a:latin typeface="Arial Narrow" pitchFamily="34" charset="0"/>
              </a:rPr>
              <a:t>108X</a:t>
            </a:r>
          </a:p>
        </p:txBody>
      </p:sp>
      <p:sp>
        <p:nvSpPr>
          <p:cNvPr id="21585" name="Text Box 90"/>
          <p:cNvSpPr txBox="1">
            <a:spLocks noChangeArrowheads="1"/>
          </p:cNvSpPr>
          <p:nvPr/>
        </p:nvSpPr>
        <p:spPr bwMode="auto">
          <a:xfrm>
            <a:off x="4528516" y="5436314"/>
            <a:ext cx="914400" cy="5191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>
                <a:solidFill>
                  <a:srgbClr val="00FF00"/>
                </a:solidFill>
                <a:latin typeface="Arial Narrow" pitchFamily="34" charset="0"/>
              </a:rPr>
              <a:t>228X</a:t>
            </a:r>
          </a:p>
        </p:txBody>
      </p:sp>
      <p:sp>
        <p:nvSpPr>
          <p:cNvPr id="21586" name="Text Box 91"/>
          <p:cNvSpPr txBox="1">
            <a:spLocks noChangeArrowheads="1"/>
          </p:cNvSpPr>
          <p:nvPr/>
        </p:nvSpPr>
        <p:spPr bwMode="auto">
          <a:xfrm>
            <a:off x="2424523" y="5436314"/>
            <a:ext cx="914400" cy="5191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>
                <a:solidFill>
                  <a:srgbClr val="FF6600"/>
                </a:solidFill>
                <a:latin typeface="Arial Narrow" pitchFamily="34" charset="0"/>
              </a:rPr>
              <a:t>357X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600" y="6123557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2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440">
        <p:fade/>
      </p:transition>
    </mc:Choice>
    <mc:Fallback xmlns="">
      <p:transition spd="med" advTm="142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375665" y="4733857"/>
            <a:ext cx="8382257" cy="584647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4241801"/>
            <a:ext cx="11176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48800" y="617220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97">
        <p:fade/>
      </p:transition>
    </mc:Choice>
    <mc:Fallback xmlns="">
      <p:transition spd="med" advTm="94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learn how to apply parallel programming techniques to an application </a:t>
            </a:r>
          </a:p>
          <a:p>
            <a:pPr lvl="1"/>
            <a:r>
              <a:rPr lang="en-US"/>
              <a:t>Determining parallelism structure</a:t>
            </a:r>
          </a:p>
          <a:p>
            <a:pPr lvl="1"/>
            <a:r>
              <a:rPr lang="en-US"/>
              <a:t>Loop transformations</a:t>
            </a:r>
          </a:p>
          <a:p>
            <a:pPr lvl="1"/>
            <a:r>
              <a:rPr lang="en-US"/>
              <a:t>Memory layout considerations</a:t>
            </a:r>
          </a:p>
          <a:p>
            <a:pPr lvl="1"/>
            <a:r>
              <a:rPr lang="en-US"/>
              <a:t>Validation</a:t>
            </a:r>
          </a:p>
          <a:p>
            <a:pPr lvl="1"/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201049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042">
        <p:fade/>
      </p:transition>
    </mc:Choice>
    <mc:Fallback xmlns="">
      <p:transition spd="med" advTm="360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304800" y="990600"/>
            <a:ext cx="8915400" cy="480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(float*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rPhi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iPhi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kx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ky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kz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x, y, z,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 {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FHD_THREADS_PER_BLOCK +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rPhi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 +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iPhi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rPhi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 –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iPhi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 = 0; n &lt; N; n++) {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2*PI*(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kx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[m]*x[n] +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ky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[m]*y[n] +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kz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[m]*z[n]);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float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sin(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[n] +=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[n] +=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Version of the FHD Kernel.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600" y="609600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2085">
        <p:fade/>
      </p:transition>
    </mc:Choice>
    <mc:Fallback xmlns="">
      <p:transition spd="med" advTm="1620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/>
          <p:cNvSpPr txBox="1">
            <a:spLocks noChangeArrowheads="1"/>
          </p:cNvSpPr>
          <p:nvPr/>
        </p:nvSpPr>
        <p:spPr bwMode="auto">
          <a:xfrm>
            <a:off x="37322" y="967800"/>
            <a:ext cx="4572000" cy="550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for (m = 0; m &lt; M; m++) {</a:t>
            </a:r>
          </a:p>
          <a:p>
            <a:pPr eaLnBrk="1" hangingPunct="1"/>
            <a:endParaRPr lang="en-US" sz="16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 =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rPhi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 +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iPhi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[m];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 =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rPhi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 –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iPhi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[m];</a:t>
            </a:r>
          </a:p>
          <a:p>
            <a:pPr eaLnBrk="1" hangingPunct="1"/>
            <a:endParaRPr lang="en-US" sz="16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for (n = 0; n &lt; N; n++) {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= 2*PI*(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kx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[m]*x[n] +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ky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[m]*y[n] +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kz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[m]*z[n]);</a:t>
            </a:r>
          </a:p>
          <a:p>
            <a:pPr eaLnBrk="1" hangingPunct="1"/>
            <a:endParaRPr lang="en-US" sz="16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cos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= sin(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endParaRPr lang="en-US" sz="16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rFhD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[n] +=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–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iFhD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[n] +=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+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}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}	</a:t>
            </a:r>
          </a:p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(a) F</a:t>
            </a:r>
            <a:r>
              <a:rPr lang="en-US" sz="1600" baseline="30000" dirty="0">
                <a:solidFill>
                  <a:schemeClr val="bg1"/>
                </a:solidFill>
                <a:latin typeface="Courier New" pitchFamily="49" charset="0"/>
              </a:rPr>
              <a:t>H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D computation</a:t>
            </a:r>
          </a:p>
        </p:txBody>
      </p:sp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4609322" y="967800"/>
            <a:ext cx="4572000" cy="550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for (m = 0; m &lt; M; m++) {</a:t>
            </a:r>
          </a:p>
          <a:p>
            <a:pPr eaLnBrk="1" hangingPunct="1"/>
            <a:endParaRPr lang="en-US" sz="16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 =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rPhi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 +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iPhi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[m];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 =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rPhi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 –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iPhi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[m];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}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for (m = 0; m &lt; M; m++) {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for (n = 0; n &lt; N; n++) {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= 2*PI*(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kx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[m]*x[n] +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ky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[m]*y[n] +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kz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[m]*z[n]);</a:t>
            </a:r>
          </a:p>
          <a:p>
            <a:pPr eaLnBrk="1" hangingPunct="1"/>
            <a:endParaRPr lang="en-US" sz="16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cos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= sin(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endParaRPr lang="en-US" sz="16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rFhD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[n] +=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–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iFhD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[n] +=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+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       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  }</a:t>
            </a:r>
          </a:p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Courier New" pitchFamily="49" charset="0"/>
              </a:rPr>
              <a:t>}	(b) after loop fission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 Fission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31808" y="940015"/>
            <a:ext cx="0" cy="5613185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835" y="6233319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6167">
        <p:fade/>
      </p:transition>
    </mc:Choice>
    <mc:Fallback xmlns="">
      <p:transition spd="med" advTm="2561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4800" y="1023937"/>
            <a:ext cx="8839200" cy="2024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__global__ void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cmpMu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(float*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{ 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m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blockIdx.x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* MU_THREAEDS_PER_BLOCK +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threadIdx.x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 +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 –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cmpMu</a:t>
            </a:r>
            <a:r>
              <a:rPr lang="en-US" dirty="0"/>
              <a:t> Kernel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24840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577">
        <p:fade/>
      </p:transition>
    </mc:Choice>
    <mc:Fallback xmlns="">
      <p:transition spd="med" advTm="275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0" y="1066800"/>
            <a:ext cx="4572000" cy="4221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for (m = 0; m &lt; M; m++) {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for (n = 0; n &lt; N; n++) {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2*PI*(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[m]*x[n] +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           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ky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[m]*y[n] +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           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kz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[m]*z[n]);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cos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sin(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 +=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–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 +=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+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}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}  (a) before loop interchange</a:t>
            </a:r>
          </a:p>
        </p:txBody>
      </p:sp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4572000" y="1066800"/>
            <a:ext cx="4495800" cy="4221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for (n = 0; n &lt; N; n++) {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for (m = 0; m &lt; M; m++) {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2*PI*(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[m]*x[n] +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           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ky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[m]*y[n] +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           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kz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[m]*z[n]);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cos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sin(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 +=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–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 +=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+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}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}  (b) after loop interchange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Interchange of the FHD Computation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31808" y="986052"/>
            <a:ext cx="0" cy="4347948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17220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999">
        <p:fade/>
      </p:transition>
    </mc:Choice>
    <mc:Fallback xmlns="">
      <p:transition spd="med" advTm="539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81000" y="1066800"/>
            <a:ext cx="8610600" cy="4221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(float*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rPhi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iPhi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phiMag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kx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ky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kz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x, y, z,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M) {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FHD_THREADS_PER_BLOCK +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 = 0; m &lt; M; m++) {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2*PI*(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kx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[m]*x[n]+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ky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[m]*y[n]+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kz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[m]*z[n]);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sin(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[n] +=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iFhD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[n] +=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Option of the FHD Kernel 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6400" y="624840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4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686">
        <p:fade/>
      </p:transition>
    </mc:Choice>
    <mc:Fallback xmlns="">
      <p:transition spd="med" advTm="956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304800" y="838200"/>
            <a:ext cx="8610600" cy="5319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__global__ void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cmpFhD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(float*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phiMag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ky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kz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x, y, z,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M) {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n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blockIdx.x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* FHD_THREADS_PER_BLOCK +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threadIdx.x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xn_r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x[n];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yn_r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y[n];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zn_r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z[n];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[n];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for 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m = 0; m &lt; M; m++) {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2*PI*(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xn_r+ky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yn_r+kz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zn_r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cos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  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float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sin(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expFhD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+=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–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iFhDn_r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+=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+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[m]*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sArg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}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rFhD_r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[n] =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iFhD_r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757130"/>
          </a:xfrm>
        </p:spPr>
        <p:txBody>
          <a:bodyPr/>
          <a:lstStyle/>
          <a:p>
            <a:r>
              <a:rPr lang="en-US" sz="2400" dirty="0"/>
              <a:t>Using Registers to Reduce Memory Accesses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600" y="615791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6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182">
        <p:fade/>
      </p:transition>
    </mc:Choice>
    <mc:Fallback xmlns="">
      <p:transition spd="med" advTm="115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52400" y="990600"/>
            <a:ext cx="8991600" cy="56323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__constant__ float 	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kx_c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[CHUNK_SIZE],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			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ky_c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[CHUNK_SIZE],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kz_c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[CHUNK_SIZE];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…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__ void main() {</a:t>
            </a:r>
          </a:p>
          <a:p>
            <a:pPr eaLnBrk="1" hangingPunct="1"/>
            <a:endParaRPr lang="en-US" sz="1800" dirty="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int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for 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= 0;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&lt; M/CHUNK_SIZE;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++);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cudaMemcpyToSymbol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(kx_c,&amp;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kx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*CHUNK_SIZE],4*CHUNK_SIZE, 				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cudaMemCpyHostToDevice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 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cudaMemcpyToSymbol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(ky_c,&amp;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ky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*CHUNK_SIZE],4*CHUNK_SIZE, 				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cudaMemCpyHostToDevice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cudaMemcpyToSymbol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(kz_c,&amp;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kz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[i*CHUNK_SIZE],4*CHUNK_SIZE, 				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cudaMemCpyHostToDevice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cmpFhD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&lt;&lt;&lt;FHD_THREADS_PER_BLOCK, N/FHD_THREADS_PER_BLOCK&gt;&gt;&gt; 	(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iPhi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phiMag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x, y, z,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rMu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Courier New" pitchFamily="49" charset="0"/>
              </a:rPr>
              <a:t>iMu</a:t>
            </a:r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, CHUNK_SIZE);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}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/* Need to call kernel one more time if M is not */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  /* perfect multiple of CHUNK SIZE */</a:t>
            </a:r>
          </a:p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0" y="386081"/>
            <a:ext cx="8423909" cy="867930"/>
          </a:xfrm>
        </p:spPr>
        <p:txBody>
          <a:bodyPr/>
          <a:lstStyle/>
          <a:p>
            <a:r>
              <a:rPr lang="en-US" sz="2800" dirty="0"/>
              <a:t>Chunking k-space Data to Fit into Constant Memory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600" y="6166925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9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282">
        <p:fade/>
      </p:transition>
    </mc:Choice>
    <mc:Fallback xmlns="">
      <p:transition spd="med" advTm="92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FFFFFF"/>
      </a:dk2>
      <a:lt2>
        <a:srgbClr val="FFCC33"/>
      </a:lt2>
      <a:accent1>
        <a:srgbClr val="FF6633"/>
      </a:accent1>
      <a:accent2>
        <a:srgbClr val="B9D300"/>
      </a:accent2>
      <a:accent3>
        <a:srgbClr val="FFFFFF"/>
      </a:accent3>
      <a:accent4>
        <a:srgbClr val="000000"/>
      </a:accent4>
      <a:accent5>
        <a:srgbClr val="FFB8AD"/>
      </a:accent5>
      <a:accent6>
        <a:srgbClr val="A7BF00"/>
      </a:accent6>
      <a:hlink>
        <a:srgbClr val="62BD19"/>
      </a:hlink>
      <a:folHlink>
        <a:srgbClr val="99339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FFFFFF"/>
        </a:dk2>
        <a:lt2>
          <a:srgbClr val="FFCC33"/>
        </a:lt2>
        <a:accent1>
          <a:srgbClr val="FF6633"/>
        </a:accent1>
        <a:accent2>
          <a:srgbClr val="B9D300"/>
        </a:accent2>
        <a:accent3>
          <a:srgbClr val="FFFFFF"/>
        </a:accent3>
        <a:accent4>
          <a:srgbClr val="000000"/>
        </a:accent4>
        <a:accent5>
          <a:srgbClr val="FFB8AD"/>
        </a:accent5>
        <a:accent6>
          <a:srgbClr val="A7BF00"/>
        </a:accent6>
        <a:hlink>
          <a:srgbClr val="62BD19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8-1-convolution-2015" id="{607ADF4E-4A54-4E1B-9B26-78CDD6CE8D21}" vid="{CFEF926C-2786-4CBB-BC45-0BD2794A6D7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15.2</Order0>
    <Chapter xmlns="1956f548-e1c6-4bad-9b00-9434a603b471" xsi:nil="true"/>
    <Kit_x0020_Version xmlns="1956f548-e1c6-4bad-9b00-9434a603b471">Eval Kit</Kit_x0020_Version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2882EA-3EC1-46B4-851D-DD959D19C8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C951AC-643E-4C0A-99A3-19589006808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67B5A82-70A5-4113-9219-D56F218EC1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29020</TotalTime>
  <Words>1416</Words>
  <Application>Microsoft Office PowerPoint</Application>
  <PresentationFormat>On-screen Show (4:3)</PresentationFormat>
  <Paragraphs>299</Paragraphs>
  <Slides>15</Slides>
  <Notes>8</Notes>
  <HiddenSlides>0</HiddenSlides>
  <MMClips>15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ＭＳ Ｐゴシック</vt:lpstr>
      <vt:lpstr>ＭＳ Ｐゴシック</vt:lpstr>
      <vt:lpstr>AkzidenzGrotesk</vt:lpstr>
      <vt:lpstr>Akzidenz-Grotesk Extended BQ</vt:lpstr>
      <vt:lpstr>Arial</vt:lpstr>
      <vt:lpstr>Arial Narrow</vt:lpstr>
      <vt:lpstr>Courier New</vt:lpstr>
      <vt:lpstr>Sentinel Medium</vt:lpstr>
      <vt:lpstr>Times New Roman</vt:lpstr>
      <vt:lpstr>Trebuchet MS</vt:lpstr>
      <vt:lpstr>Custom Design</vt:lpstr>
      <vt:lpstr>2_Title &amp; Bullet </vt:lpstr>
      <vt:lpstr>Equation</vt:lpstr>
      <vt:lpstr>Module 15 - Application Case Study – Advanced MRI Reconstruction</vt:lpstr>
      <vt:lpstr>Objective</vt:lpstr>
      <vt:lpstr>First Version of the FHD Kernel.</vt:lpstr>
      <vt:lpstr>Loop Fission</vt:lpstr>
      <vt:lpstr>cmpMu Kernel</vt:lpstr>
      <vt:lpstr>Loop Interchange of the FHD Computation</vt:lpstr>
      <vt:lpstr>Second Option of the FHD Kernel </vt:lpstr>
      <vt:lpstr>Using Registers to Reduce Memory Accesses </vt:lpstr>
      <vt:lpstr>Chunking k-space Data to Fit into Constant Memory</vt:lpstr>
      <vt:lpstr>Revised FHD Kernel – Constant Memory</vt:lpstr>
      <vt:lpstr>Using Hardware __sin() and __cos()</vt:lpstr>
      <vt:lpstr>Validating Reconstructed Image Using Peak Signal-to-Noise Ratio</vt:lpstr>
      <vt:lpstr>Validation of floating-point accuracy of the different  FHD implementations. </vt:lpstr>
      <vt:lpstr>Component and Whole-Application Speedup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15 - Application Case Study: Advanced MRI Reconstruction</dc:title>
  <dc:creator>Wen-mei Hwu</dc:creator>
  <cp:lastModifiedBy>Wen-mei Hwu</cp:lastModifiedBy>
  <cp:revision>136</cp:revision>
  <dcterms:created xsi:type="dcterms:W3CDTF">2010-02-09T04:41:45Z</dcterms:created>
  <dcterms:modified xsi:type="dcterms:W3CDTF">2017-05-04T14:22:44Z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  <property fmtid="{D5CDD505-2E9C-101B-9397-08002B2CF9AE}" pid="7" name="Labs">
    <vt:lpwstr>N/A</vt:lpwstr>
  </property>
  <property fmtid="{D5CDD505-2E9C-101B-9397-08002B2CF9AE}" pid="8" name="Test Field">
    <vt:lpwstr>Slides</vt:lpwstr>
  </property>
  <property fmtid="{D5CDD505-2E9C-101B-9397-08002B2CF9AE}" pid="9" name="Lectures">
    <vt:lpwstr>N/A</vt:lpwstr>
  </property>
  <property fmtid="{D5CDD505-2E9C-101B-9397-08002B2CF9AE}" pid="10" name="Quizzes">
    <vt:lpwstr>N/A</vt:lpwstr>
  </property>
</Properties>
</file>